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28" r:id="rId2"/>
    <p:sldId id="256" r:id="rId3"/>
    <p:sldId id="257" r:id="rId4"/>
    <p:sldId id="301" r:id="rId5"/>
    <p:sldId id="302" r:id="rId6"/>
    <p:sldId id="303" r:id="rId7"/>
    <p:sldId id="305" r:id="rId8"/>
    <p:sldId id="306" r:id="rId9"/>
    <p:sldId id="307" r:id="rId10"/>
    <p:sldId id="309" r:id="rId11"/>
    <p:sldId id="308" r:id="rId12"/>
    <p:sldId id="300" r:id="rId13"/>
    <p:sldId id="310" r:id="rId14"/>
    <p:sldId id="311" r:id="rId15"/>
    <p:sldId id="258" r:id="rId16"/>
    <p:sldId id="259" r:id="rId17"/>
    <p:sldId id="260" r:id="rId18"/>
    <p:sldId id="263" r:id="rId19"/>
    <p:sldId id="266" r:id="rId20"/>
    <p:sldId id="264" r:id="rId21"/>
    <p:sldId id="265" r:id="rId22"/>
    <p:sldId id="267" r:id="rId23"/>
    <p:sldId id="268" r:id="rId24"/>
    <p:sldId id="269" r:id="rId25"/>
    <p:sldId id="277" r:id="rId26"/>
    <p:sldId id="320" r:id="rId27"/>
    <p:sldId id="270" r:id="rId28"/>
    <p:sldId id="278" r:id="rId29"/>
    <p:sldId id="279" r:id="rId30"/>
    <p:sldId id="280" r:id="rId31"/>
    <p:sldId id="281" r:id="rId32"/>
    <p:sldId id="282" r:id="rId33"/>
    <p:sldId id="284" r:id="rId34"/>
    <p:sldId id="294" r:id="rId35"/>
    <p:sldId id="317" r:id="rId36"/>
    <p:sldId id="318" r:id="rId37"/>
    <p:sldId id="314" r:id="rId38"/>
    <p:sldId id="315" r:id="rId39"/>
    <p:sldId id="316" r:id="rId40"/>
    <p:sldId id="276" r:id="rId41"/>
    <p:sldId id="312" r:id="rId42"/>
    <p:sldId id="313" r:id="rId43"/>
    <p:sldId id="273" r:id="rId44"/>
    <p:sldId id="274" r:id="rId45"/>
    <p:sldId id="296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297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4676" autoAdjust="0"/>
  </p:normalViewPr>
  <p:slideViewPr>
    <p:cSldViewPr>
      <p:cViewPr>
        <p:scale>
          <a:sx n="78" d="100"/>
          <a:sy n="78" d="100"/>
        </p:scale>
        <p:origin x="-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2A7F4-B031-46A1-9121-3D98355BF528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5B05B-A000-4215-B8B0-7CD85736F2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40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B05B-A000-4215-B8B0-7CD85736F27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60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15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6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78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4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48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6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9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47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3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58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069D5-D667-4836-9692-CE34DBF17A6C}" type="datetimeFigureOut">
              <a:rPr lang="pt-BR" smtClean="0"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099D-558D-42BD-9079-914380E8E7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95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faz.es.gov.b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omologacao.sefaz.es.gov.br/ConsultaNFC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2%20-%20Video%20Institucional%20Brasil%20ID.mp4" TargetMode="External"/><Relationship Id="rId2" Type="http://schemas.openxmlformats.org/officeDocument/2006/relationships/hyperlink" Target="3%20-%20Video%20Institucional%20NFCe%20-%20ENCAT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21408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/>
              <a:t>Seção III</a:t>
            </a:r>
            <a:r>
              <a:rPr lang="pt-BR" sz="3000" dirty="0"/>
              <a:t/>
            </a:r>
            <a:br>
              <a:rPr lang="pt-BR" sz="3000" dirty="0"/>
            </a:br>
            <a:r>
              <a:rPr lang="pt-BR" sz="3000" b="1" dirty="0"/>
              <a:t>Das Condições para Utilização do Sistema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Art. 703.  O </a:t>
            </a:r>
            <a:r>
              <a:rPr lang="pt-PT" dirty="0"/>
              <a:t>contribuinte usuário de sistema eletrônico de processamento de dados</a:t>
            </a:r>
            <a:r>
              <a:rPr lang="pt-BR" dirty="0"/>
              <a:t> fica obrigado a manter, pelo prazo decadencial, o arquivo magnético com registro fiscal dos documentos recebidos ou emitidos por qualquer meio, referente à totalidade das operações de entrada e de saída e das aquisições e prestações realizadas: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79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§ 5.º  O contribuinte deverá enviar à SEFAZ, utilizando o software de Transmissão Eletrônica de Dados – TED, até o último dia útil de cada mês, arquivo magnético único e validado pelo software Validador atualizado, ambos os softwares disponíveis na </a:t>
            </a:r>
            <a:r>
              <a:rPr lang="pt-BR" b="1" dirty="0"/>
              <a:t>internet</a:t>
            </a:r>
            <a:r>
              <a:rPr lang="pt-BR" dirty="0"/>
              <a:t> , no endereço </a:t>
            </a:r>
            <a:r>
              <a:rPr lang="pt-BR" i="1" dirty="0"/>
              <a:t>www.sefaz.es.gov.br</a:t>
            </a:r>
            <a:r>
              <a:rPr lang="pt-BR" dirty="0"/>
              <a:t>, referente à totalidade das operações de entrada e de saída, e das aquisições e prestações realizadas no mês anterior, atendendo às especificações técnicas descritas no Manual de Orientação para Usuários de Sistema Eletrônico de Processamento de Dados.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Redação original</a:t>
            </a:r>
            <a:r>
              <a:rPr lang="pt-BR" dirty="0"/>
              <a:t>, efeitos até 16.12.03:</a:t>
            </a:r>
          </a:p>
          <a:p>
            <a:r>
              <a:rPr lang="pt-BR" dirty="0"/>
              <a:t>§ 5.º  O contribuinte deverá entregar à gerência fiscal, até o último dia útil de cada mês, arquivo magnético único e validado, utilizando software validador, versão 3.2.4, ou superior, disponível na </a:t>
            </a:r>
            <a:r>
              <a:rPr lang="pt-BR" b="1" dirty="0"/>
              <a:t>internet</a:t>
            </a:r>
            <a:r>
              <a:rPr lang="pt-BR" dirty="0"/>
              <a:t>, no endereço </a:t>
            </a:r>
            <a:r>
              <a:rPr lang="pt-BR" i="1" dirty="0">
                <a:hlinkClick r:id="rId2"/>
              </a:rPr>
              <a:t>www.sefaz.es.gov.br</a:t>
            </a:r>
            <a:r>
              <a:rPr lang="pt-BR" dirty="0"/>
              <a:t>, referente à totalidade das operações de entrada e de saída, e das aquisições e prestações realizadas no mês anterior, atendendo às especificações técnicas descritas no Manual de Orientação para Usuários de Sistema Eletrônico de Processamento de Dados.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45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SINTEGRA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10,11 – IDENTIFICADORES DO INFORMANTE</a:t>
            </a:r>
          </a:p>
          <a:p>
            <a:r>
              <a:rPr lang="pt-BR" dirty="0"/>
              <a:t>50 – NF MOD.01;01-A;EN.ELETR;TELECOM</a:t>
            </a:r>
          </a:p>
          <a:p>
            <a:r>
              <a:rPr lang="pt-BR" dirty="0"/>
              <a:t>51 – IPI</a:t>
            </a:r>
          </a:p>
          <a:p>
            <a:r>
              <a:rPr lang="pt-BR" dirty="0"/>
              <a:t>53 – SUBSTITUIÇÃO TRIBUTÁRIA</a:t>
            </a:r>
          </a:p>
          <a:p>
            <a:r>
              <a:rPr lang="pt-BR" dirty="0"/>
              <a:t>54 – MERCADORIA / PRODUTO</a:t>
            </a:r>
          </a:p>
          <a:p>
            <a:r>
              <a:rPr lang="pt-BR" dirty="0"/>
              <a:t>55 – GNRE (ST INTERESTADUAL)</a:t>
            </a:r>
          </a:p>
          <a:p>
            <a:r>
              <a:rPr lang="pt-BR" dirty="0"/>
              <a:t>56 - VEICULOS AUTOM NOVOS</a:t>
            </a:r>
          </a:p>
          <a:p>
            <a:r>
              <a:rPr lang="pt-BR" dirty="0"/>
              <a:t>60 – ECF (M, A , D, I, R)</a:t>
            </a:r>
          </a:p>
          <a:p>
            <a:r>
              <a:rPr lang="pt-BR" dirty="0"/>
              <a:t>61 – BILHETES PASSAGEM, NF PRODUTOR,ETC</a:t>
            </a:r>
          </a:p>
          <a:p>
            <a:r>
              <a:rPr lang="pt-BR" dirty="0"/>
              <a:t>70 – CONHECI/O TRANSPORTE, NF TRANSPORTE</a:t>
            </a:r>
          </a:p>
          <a:p>
            <a:r>
              <a:rPr lang="pt-BR" dirty="0"/>
              <a:t>71 – INFOS. DA CARGA TRANSPORTADA</a:t>
            </a:r>
          </a:p>
          <a:p>
            <a:r>
              <a:rPr lang="pt-BR" dirty="0"/>
              <a:t>74 – INVENTÁRIO</a:t>
            </a:r>
          </a:p>
          <a:p>
            <a:r>
              <a:rPr lang="pt-BR" dirty="0"/>
              <a:t>75 – DESCRIÇÃO MERCADORIA / PRODUTO</a:t>
            </a:r>
          </a:p>
          <a:p>
            <a:r>
              <a:rPr lang="pt-BR" dirty="0"/>
              <a:t>76 - NF COMUNIC; TELECOM</a:t>
            </a:r>
          </a:p>
          <a:p>
            <a:r>
              <a:rPr lang="pt-BR" dirty="0"/>
              <a:t>77 - COMUM; TELECOM (DETALHAMENTO)</a:t>
            </a:r>
          </a:p>
          <a:p>
            <a:r>
              <a:rPr lang="pt-BR" dirty="0"/>
              <a:t>90 – TOTALIZADORES DO ARQUIVO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71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RESPOSTAS SEFAZ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FF0000"/>
                </a:solidFill>
              </a:rPr>
              <a:t>27. OBRIGAÇÕES ACESSÓRIAS:</a:t>
            </a:r>
          </a:p>
          <a:p>
            <a:pPr marL="0" indent="0" algn="just">
              <a:buNone/>
            </a:pPr>
            <a:r>
              <a:rPr lang="pt-BR" b="1" dirty="0"/>
              <a:t>Quais obrigações acessórias deixam de existir para a empresa que emita exclusivamente NFC-e?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RICMS-ES, Art. 543-Z-Z-T: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O contribuinte que emita exclusivamente NFC-e fica desobrigado da geração, transmissão e manutenção dos arquivos de que trata o caput do art. 703 e seu § 5.º, relativos ao Convênio ICMS 57/95.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1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b="1" dirty="0"/>
              <a:t>Registro 61: </a:t>
            </a:r>
            <a:r>
              <a:rPr lang="pt-BR" dirty="0"/>
              <a:t>Registro dos documentos fiscais descritos a seguir, quando não emitidos por equipamento emissor de cupom fiscal: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Bilhete de Passagem Rodoviário, modelo 13;</a:t>
            </a:r>
            <a:br>
              <a:rPr lang="pt-BR" dirty="0"/>
            </a:br>
            <a:r>
              <a:rPr lang="pt-BR" dirty="0"/>
              <a:t>Bilhete de Passagem Aquaviário, modelo 14;</a:t>
            </a:r>
            <a:br>
              <a:rPr lang="pt-BR" dirty="0"/>
            </a:br>
            <a:r>
              <a:rPr lang="pt-BR" dirty="0"/>
              <a:t>Bilhete de Passagem/Nota de Bagagem, modelo 15</a:t>
            </a:r>
            <a:br>
              <a:rPr lang="pt-BR" dirty="0"/>
            </a:br>
            <a:r>
              <a:rPr lang="pt-BR" dirty="0"/>
              <a:t>Bilhete de Passagem Ferroviário, modelo 16;</a:t>
            </a:r>
            <a:br>
              <a:rPr lang="pt-BR" dirty="0"/>
            </a:br>
            <a:r>
              <a:rPr lang="pt-BR" dirty="0"/>
              <a:t>Nota Fiscal de Venda a Consumidor, modelo 2.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u="sng" dirty="0"/>
              <a:t>Registro 61R - Resumo Mensal por Item</a:t>
            </a:r>
            <a:r>
              <a:rPr lang="pt-BR" b="1" dirty="0"/>
              <a:t> - </a:t>
            </a:r>
            <a:r>
              <a:rPr lang="pt-BR" dirty="0"/>
              <a:t>Este registro contém informações das mercadorias, produtos ou serviços comercializados através de Nota Fiscal de Produtor ou Nota Fiscal de Venda a Consumidor não emitida por ECF.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45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O governador Paulo Hartung lançou, nesta sexta-feira (29), a Nota Fiscal de Consumidor Eletrônica - NFC-e. O projeto da Secretaria de Estado da Fazenda - SEFAZ conta com a parceria da Câmara de Dirigentes Lojistas de Vitória - CDL e tem como objetivo implantar um modelo nacional de documento fiscal eletrônico em substituição à emissão de cupons fiscais em papel, reduzindo custos com equipamentos, simplificando as obrigações acessórias dos contribuintes e permitindo o acompanhamento em tempo real das operações comerciais pelo Fisco.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4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A NFC-e abrange, exclusivamente, operações comerciais de venda no varejo, de forma presencial ou para entrega em domicílio, ocorridas no Estado, diretas ao consumidor final. O governador Paulo Hartung ressaltou que a medida faz parte de uma prioridade do Poder Executivo Estadual para desburocratizar a máquina pública e,</a:t>
            </a:r>
          </a:p>
          <a:p>
            <a:pPr marL="0" indent="0" algn="just">
              <a:buNone/>
            </a:pPr>
            <a:r>
              <a:rPr lang="pt-BR" dirty="0"/>
              <a:t>consequentemente, prestar serviços mais ágeis para população. “Pretendemos avançar na desburocratização dos serviços aliando ferramentas de gestão e tecnologia. Queremos dar mais competitividade aos empreendedores que investem e geram renda e emprego em terras capixabas”, enfatizou Hartung.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6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De acordo com o subsecretário da Receita, Bruno </a:t>
            </a:r>
            <a:r>
              <a:rPr lang="pt-BR" dirty="0" err="1"/>
              <a:t>Negris</a:t>
            </a:r>
            <a:r>
              <a:rPr lang="pt-BR" dirty="0"/>
              <a:t>, a NFC-e é um documento fiscal emitido e armazenado especificamente de forma eletrônica, com o intuito de documentar operações, cuja validade jurídica é garantida por meio de Assinatura Digital do emitente. “É o mesmo conceito da NF-e. Os benefícios são diversos para todos os setores da sociedade.</a:t>
            </a:r>
          </a:p>
          <a:p>
            <a:pPr marL="0" indent="0" algn="just">
              <a:buNone/>
            </a:pPr>
            <a:r>
              <a:rPr lang="pt-BR" dirty="0"/>
              <a:t>A Receita Estadual fará o acompanhamento em tempo real e com total segurança das operações comerciais realizadas. Além disso, vamos dar celeridade no combate à sonegação fiscal e, consequentemente, aumentar a eficiência na arrecadação.”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5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Segundo a secretária de Estado da Fazenda, “o projeto se alinha com a estratégia do governo de buscar a simplificação e a redução dos custos de transação entre fisco e contribuinte, ao mesmo tempo em que aumenta a segurança fiscal. Estamos hoje dando um grande passo na direção da melhoria do ambiente de negócios no Espírito Santo”.</a:t>
            </a:r>
          </a:p>
          <a:p>
            <a:pPr algn="just"/>
            <a:r>
              <a:rPr lang="pt-BR" dirty="0"/>
              <a:t>A Receita Estadual avançará na modernização do controle fiscal e no compartilhamento de informações entre as Administrações Tributárias e outros órgãos de regulação e controle, e a integração com a EFD.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7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3386931"/>
            <a:ext cx="952500" cy="952500"/>
          </a:xfrm>
        </p:spPr>
      </p:pic>
    </p:spTree>
    <p:extLst>
      <p:ext uri="{BB962C8B-B14F-4D97-AF65-F5344CB8AC3E}">
        <p14:creationId xmlns:p14="http://schemas.microsoft.com/office/powerpoint/2010/main" val="868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Rayrianne\Palestras\Fotos\Palestra NFCe SindBares - 24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" y="0"/>
            <a:ext cx="506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BENEFÍCIOS - LOJISTA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Dispensa de obrigatoriedade de adoção de equipamento fiscal para emissão de NFC-e</a:t>
            </a:r>
          </a:p>
          <a:p>
            <a:r>
              <a:rPr lang="pt-BR" dirty="0"/>
              <a:t>Não exigência de qualquer tipo de homologação de hardware ou software</a:t>
            </a:r>
          </a:p>
          <a:p>
            <a:r>
              <a:rPr lang="pt-BR" dirty="0"/>
              <a:t>Possibilidade de uso de Impressora não fiscal</a:t>
            </a:r>
          </a:p>
          <a:p>
            <a:r>
              <a:rPr lang="pt-BR" dirty="0"/>
              <a:t>Simplificação de obrigações acessórias (dispensa de redução Z, leitura X, mapa de caixa, aposição de lacres, registros em atestados de intervenção).</a:t>
            </a:r>
          </a:p>
          <a:p>
            <a:r>
              <a:rPr lang="pt-BR" dirty="0"/>
              <a:t>Não exigência da figura do interventor técnico</a:t>
            </a:r>
          </a:p>
          <a:p>
            <a:r>
              <a:rPr lang="pt-BR" dirty="0"/>
              <a:t>Uso de papel com menor requisito de tempo de guarda</a:t>
            </a:r>
          </a:p>
          <a:p>
            <a:r>
              <a:rPr lang="pt-BR" dirty="0"/>
              <a:t>Transmissão em tempo real ou online da NFC-e</a:t>
            </a:r>
          </a:p>
          <a:p>
            <a:r>
              <a:rPr lang="pt-BR" dirty="0"/>
              <a:t>Redução significativa dos gastos com papel</a:t>
            </a:r>
          </a:p>
          <a:p>
            <a:r>
              <a:rPr lang="pt-BR" dirty="0"/>
              <a:t>Integrado com programas de cidadania fiscal</a:t>
            </a:r>
          </a:p>
          <a:p>
            <a:r>
              <a:rPr lang="pt-BR" dirty="0"/>
              <a:t>Uso de novas tecnologias de mobilidade</a:t>
            </a:r>
          </a:p>
          <a:p>
            <a:r>
              <a:rPr lang="pt-BR" dirty="0"/>
              <a:t>Flexibilidade de expansão de pontos de venda no estabelecimento sem necessidade de obtenção de autorização do Fisco</a:t>
            </a:r>
          </a:p>
          <a:p>
            <a:r>
              <a:rPr lang="pt-BR" dirty="0"/>
              <a:t>Possibilidade, a critério do consumidor, de impressão de documento auxiliar resumido, ou apenas por mensagem eletrônica</a:t>
            </a:r>
          </a:p>
          <a:p>
            <a:r>
              <a:rPr lang="pt-BR" dirty="0"/>
              <a:t>Integração de plataformas de vendas físicas e virtuais.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1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BENEFÍCIOS - CONSUMIDOR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• Possibilidade de consulta em tempo real ou online de suas NFC-e no portal da SEFAZ;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• Segurança quanto à validade e autenticidade da transação comercial;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• Possibilidade de receber DANFE da NFC-e Ecológico (resumido) ou por e-mail ou SMS.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2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- FISCO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Informação em tempo real dos documentos fiscais;</a:t>
            </a:r>
          </a:p>
          <a:p>
            <a:endParaRPr lang="pt-BR" dirty="0"/>
          </a:p>
          <a:p>
            <a:r>
              <a:rPr lang="pt-BR" dirty="0"/>
              <a:t>Melhoria do controle fiscal do varejo;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Possibilidade de monitoramento à distância das operações, cruzamento de dados e auditoria eletrônica.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3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/>
              <a:t>ADESÃO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4000" dirty="0"/>
              <a:t>1. Após a minha adesão a NFC-e, eu posso desistir de adotá-la?</a:t>
            </a:r>
          </a:p>
          <a:p>
            <a:pPr marL="0" indent="0" algn="just">
              <a:buNone/>
            </a:pPr>
            <a:r>
              <a:rPr lang="pt-BR" sz="4000" dirty="0">
                <a:solidFill>
                  <a:srgbClr val="FF0000"/>
                </a:solidFill>
              </a:rPr>
              <a:t>R: Não. A adesão a NFC-e tem caráter irretratável.</a:t>
            </a:r>
          </a:p>
          <a:p>
            <a:pPr marL="0" indent="0" algn="just">
              <a:buNone/>
            </a:pPr>
            <a:endParaRPr lang="pt-BR" sz="4000" dirty="0"/>
          </a:p>
          <a:p>
            <a:pPr marL="0" indent="0" algn="just">
              <a:buNone/>
            </a:pPr>
            <a:r>
              <a:rPr lang="pt-BR" sz="4000" dirty="0"/>
              <a:t>2. Devo cessar uso da ECF? Como?</a:t>
            </a:r>
          </a:p>
          <a:p>
            <a:pPr marL="0" indent="0" algn="just">
              <a:buNone/>
            </a:pPr>
            <a:r>
              <a:rPr lang="pt-BR" sz="4000" dirty="0">
                <a:solidFill>
                  <a:srgbClr val="FF0000"/>
                </a:solidFill>
              </a:rPr>
              <a:t>R: Sim. Habilitando como emissor NFC-e e em seguida enviando ECF para empresa autorizada cessar uso, onde o custo é de R$ 275,00.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4000" dirty="0"/>
              <a:t>3. O que muda para o meu cliente se minha empresa passar a utilizar NFC-e em suas operações?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3600" dirty="0"/>
              <a:t>A principal mudança para os destinatários da NFC-e é a facilidade de consultar no site da SEFAZ a validade, existência e autorização de uso da NFC-e referente a sua compra. A consulta poderá ser feita na Internet, similar ao que existe para a NF-e, utilizando a chave de acesso, com 44 posições, existente no DANFE-NFC-e correspondente ou pela leitura do QR-</a:t>
            </a:r>
            <a:r>
              <a:rPr lang="pt-BR" sz="3600" dirty="0" err="1"/>
              <a:t>Code</a:t>
            </a:r>
            <a:r>
              <a:rPr lang="pt-BR" sz="3600" dirty="0"/>
              <a:t> por intermédio de um smartphone ou </a:t>
            </a:r>
            <a:r>
              <a:rPr lang="pt-BR" sz="3600" dirty="0" err="1"/>
              <a:t>tablet</a:t>
            </a:r>
            <a:r>
              <a:rPr lang="pt-BR" sz="3600" dirty="0"/>
              <a:t>.</a:t>
            </a:r>
          </a:p>
          <a:p>
            <a:pPr algn="just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803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0"/>
            <a:ext cx="741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t-BR" sz="2000" dirty="0"/>
              <a:t>DANFE Documento Auxiliar da Nota Fiscal Eletrônica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620688"/>
            <a:ext cx="333375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Validação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67744" y="3244334"/>
            <a:ext cx="490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http://homologacao.sefaz.es.gov.br/ConsultaNFCe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5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/>
              <a:t>EMITINDO NFC-e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</p:spTree>
    <p:extLst>
      <p:ext uri="{BB962C8B-B14F-4D97-AF65-F5344CB8AC3E}">
        <p14:creationId xmlns:p14="http://schemas.microsoft.com/office/powerpoint/2010/main" val="19153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86"/>
            <a:ext cx="9144000" cy="61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7200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/>
              <a:t>NFCE – O que é?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776864" cy="4658072"/>
          </a:xfrm>
        </p:spPr>
        <p:txBody>
          <a:bodyPr>
            <a:normAutofit fontScale="62500" lnSpcReduction="20000"/>
          </a:bodyPr>
          <a:lstStyle/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Nota Fiscal de Consumidor Eletrônica - NFC-e é o documento fiscal que substitui o tradicional Cupom Fiscal. Ela foi adotada por praticamente todos os Estados brasileiros e já tem se tornado obrigatório na maioria deles. A NFC-e é um documento eletrônico transmitido a SEFAZ em tempo real no momento da venda e tem sua autenticidade garantida através do Certificado Digital. Com isso fica dispensado o uso do ECF - Equipamento Emissor de Cupom Fiscal dando lugar a uma impressora comum não fiscal para a impressão do DANFE NFC-e - Documento Auxiliar da NFC-e com o QRCODE e também a Chave de Acesso para que o consumidor possa consultar seu documento diretamente no site da SEFAZ - Secretaria da Fazenda.</a:t>
            </a:r>
          </a:p>
          <a:p>
            <a:pPr algn="r"/>
            <a:r>
              <a:rPr lang="pt-BR" sz="3800" b="1" dirty="0">
                <a:solidFill>
                  <a:srgbClr val="FF0000"/>
                </a:solidFill>
              </a:rPr>
              <a:t>Fundamentação Legal: Decreto 4.103-R, DOU 24-05-17</a:t>
            </a:r>
          </a:p>
        </p:txBody>
      </p:sp>
    </p:spTree>
    <p:extLst>
      <p:ext uri="{BB962C8B-B14F-4D97-AF65-F5344CB8AC3E}">
        <p14:creationId xmlns:p14="http://schemas.microsoft.com/office/powerpoint/2010/main" val="16338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2"/>
            <a:ext cx="9144000" cy="67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8"/>
            <a:ext cx="9144000" cy="67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/>
              <a:t>NFC-e CONCLUÍDO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58" y="764704"/>
            <a:ext cx="305068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VÍDEO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2996952"/>
            <a:ext cx="77838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 action="ppaction://hlinkfile"/>
              </a:rPr>
              <a:t>C:\Users\luciano.castro\Desktop\NFCe\3 - </a:t>
            </a:r>
            <a:r>
              <a:rPr lang="pt-BR" dirty="0" err="1">
                <a:hlinkClick r:id="rId2" action="ppaction://hlinkfile"/>
              </a:rPr>
              <a:t>Video</a:t>
            </a:r>
            <a:r>
              <a:rPr lang="pt-BR" dirty="0">
                <a:hlinkClick r:id="rId2" action="ppaction://hlinkfile"/>
              </a:rPr>
              <a:t> Institucional </a:t>
            </a:r>
            <a:r>
              <a:rPr lang="pt-BR" dirty="0" err="1">
                <a:hlinkClick r:id="rId2" action="ppaction://hlinkfile"/>
              </a:rPr>
              <a:t>NFCe</a:t>
            </a:r>
            <a:r>
              <a:rPr lang="pt-BR" dirty="0">
                <a:hlinkClick r:id="rId2" action="ppaction://hlinkfile"/>
              </a:rPr>
              <a:t> </a:t>
            </a:r>
            <a:r>
              <a:rPr lang="pt-BR" dirty="0" smtClean="0">
                <a:hlinkClick r:id="rId2" action="ppaction://hlinkfile"/>
              </a:rPr>
              <a:t>– ENCAT.mp4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>
                <a:hlinkClick r:id="rId3" action="ppaction://hlinkfile"/>
              </a:rPr>
              <a:t>C:\</a:t>
            </a:r>
            <a:r>
              <a:rPr lang="pt-BR" dirty="0" smtClean="0">
                <a:hlinkClick r:id="rId3" action="ppaction://hlinkfile"/>
              </a:rPr>
              <a:t>Users\luciano.castro\Desktop\NFCe\</a:t>
            </a:r>
            <a:r>
              <a:rPr lang="pt-BR" dirty="0">
                <a:hlinkClick r:id="rId3" action="ppaction://hlinkfile"/>
              </a:rPr>
              <a:t>2 - </a:t>
            </a:r>
            <a:r>
              <a:rPr lang="pt-BR" dirty="0" err="1">
                <a:hlinkClick r:id="rId3" action="ppaction://hlinkfile"/>
              </a:rPr>
              <a:t>Video</a:t>
            </a:r>
            <a:r>
              <a:rPr lang="pt-BR" dirty="0">
                <a:hlinkClick r:id="rId3" action="ppaction://hlinkfile"/>
              </a:rPr>
              <a:t> Institucional Brasil </a:t>
            </a:r>
            <a:r>
              <a:rPr lang="pt-BR" dirty="0" smtClean="0">
                <a:hlinkClick r:id="rId3" action="ppaction://hlinkfile"/>
              </a:rPr>
              <a:t>ID.mp4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78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9B8FCC-66D8-4003-A6CD-4D1093D0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401"/>
            <a:ext cx="9144000" cy="534919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DD2C89D-CCF2-41D8-9EFD-4CBCEED0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90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/>
              <a:t>CONTINGÊNCIA</a:t>
            </a:r>
          </a:p>
        </p:txBody>
      </p:sp>
    </p:spTree>
    <p:extLst>
      <p:ext uri="{BB962C8B-B14F-4D97-AF65-F5344CB8AC3E}">
        <p14:creationId xmlns:p14="http://schemas.microsoft.com/office/powerpoint/2010/main" val="13999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DBB1478-E4F5-461A-8A4D-83CC593B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328612"/>
            <a:ext cx="46767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12DF12E-C937-46C5-9DDA-31D50A2A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219200"/>
            <a:ext cx="90392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D211933-96C9-4C8F-8AA6-929CD89C9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400050"/>
            <a:ext cx="58388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48371EF-9AB5-4942-801B-CD44C270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487"/>
            <a:ext cx="9144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/>
              <a:t>DECRETO 4.103-R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i="1" dirty="0"/>
              <a:t>Introduz alteração no RICMS/ES, aprovado pelo Decreto nº 1.090-R, de 25 de outubro de 2002.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 Governador do Estado do Espírito Santo, no uso das atribuições que lhe confere o art. 91, III, da Constituição Estadual, e</a:t>
            </a:r>
          </a:p>
          <a:p>
            <a:pPr marL="0" indent="0">
              <a:buNone/>
            </a:pPr>
            <a:r>
              <a:rPr lang="pt-BR" dirty="0"/>
              <a:t>Considerando o disposto no Ajuste </a:t>
            </a:r>
            <a:r>
              <a:rPr lang="pt-BR" dirty="0" err="1"/>
              <a:t>Sinief</a:t>
            </a:r>
            <a:r>
              <a:rPr lang="pt-BR" dirty="0"/>
              <a:t> 19, de 9 de dezembro de 2016,</a:t>
            </a:r>
          </a:p>
          <a:p>
            <a:pPr marL="0" indent="0">
              <a:buNone/>
            </a:pPr>
            <a:r>
              <a:rPr lang="pt-BR" b="1" dirty="0"/>
              <a:t>Decreta: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1º Os dispositivos abaixo relacionados do Regulamento do Imposto sobre Operações Relativas à Circulação de Mercadorias e sobre Prestações de Serviços de Transporte Interestadual e Intermunicipal e de Comunicação do Estado do Espírito Santo - RICMS/ES, aprovado pelo Decreto nº 1.090-R, de 25 de outubro de 2002, passam a vigorar com as seguintes alterações:</a:t>
            </a:r>
          </a:p>
          <a:p>
            <a:pPr marL="0" indent="0">
              <a:buNone/>
            </a:pPr>
            <a:r>
              <a:rPr lang="pt-BR" dirty="0"/>
              <a:t>"Art. 535. [.....]</a:t>
            </a:r>
          </a:p>
          <a:p>
            <a:pPr marL="0" indent="0">
              <a:buNone/>
            </a:pPr>
            <a:r>
              <a:rPr lang="pt-BR" dirty="0"/>
              <a:t>XXX - Nota Fiscal de Consumidor Eletrônica - NFC-e -, modelo 65.</a:t>
            </a:r>
          </a:p>
        </p:txBody>
      </p:sp>
    </p:spTree>
    <p:extLst>
      <p:ext uri="{BB962C8B-B14F-4D97-AF65-F5344CB8AC3E}">
        <p14:creationId xmlns:p14="http://schemas.microsoft.com/office/powerpoint/2010/main" val="20372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B48396E-36F9-475B-99DB-92B45640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267"/>
            <a:ext cx="9144000" cy="61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F24A330-D9B0-447D-8B1E-6F031BE2C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63"/>
            <a:ext cx="9144000" cy="60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4B951AA-CFFE-42E1-A2FA-0FE8ABB4F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82" y="641648"/>
            <a:ext cx="8334375" cy="30861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2FA4DF-D031-4F33-AB0E-2AD04BE3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664"/>
            <a:ext cx="75557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ENVIO CONSUMIDOR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dirty="0"/>
              <a:t>SMS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514350" indent="-514350">
              <a:buAutoNum type="arabicPeriod"/>
            </a:pPr>
            <a:r>
              <a:rPr lang="pt-BR" dirty="0"/>
              <a:t>WHATS APP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514350" indent="-514350">
              <a:buAutoNum type="arabicPeriod"/>
            </a:pPr>
            <a:r>
              <a:rPr lang="pt-BR" dirty="0"/>
              <a:t>IMPRESSO</a:t>
            </a:r>
          </a:p>
        </p:txBody>
      </p:sp>
      <p:pic>
        <p:nvPicPr>
          <p:cNvPr id="1028" name="Picture 4" descr="http://sistemairis.com.br/wp-content/uploads/2017/06/sms1.jpg">
            <a:extLst>
              <a:ext uri="{FF2B5EF4-FFF2-40B4-BE49-F238E27FC236}">
                <a16:creationId xmlns="" xmlns:a16="http://schemas.microsoft.com/office/drawing/2014/main" id="{FB96856F-F473-4469-A793-FC055844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2041"/>
            <a:ext cx="150529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whatsapp">
            <a:extLst>
              <a:ext uri="{FF2B5EF4-FFF2-40B4-BE49-F238E27FC236}">
                <a16:creationId xmlns="" xmlns:a16="http://schemas.microsoft.com/office/drawing/2014/main" id="{FF437DBA-CDB6-4F0C-B384-757C4398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6" y="3719985"/>
            <a:ext cx="1484537" cy="9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nfc e impresso">
            <a:extLst>
              <a:ext uri="{FF2B5EF4-FFF2-40B4-BE49-F238E27FC236}">
                <a16:creationId xmlns="" xmlns:a16="http://schemas.microsoft.com/office/drawing/2014/main" id="{D0D079F6-76AB-43F3-AF37-59F992FF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4" y="5220060"/>
            <a:ext cx="1368887" cy="13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FISCO / CONTABILIDADE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789040"/>
            <a:ext cx="8229600" cy="216024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1</a:t>
            </a:r>
            <a:r>
              <a:rPr lang="pt-BR" dirty="0">
                <a:solidFill>
                  <a:srgbClr val="FF0000"/>
                </a:solidFill>
              </a:rPr>
              <a:t>. ADEUS ABRIR CAIXA, FECHAR CAIXA, LEITURA X, MEMÓRIA FISCAL, REDUÇÃO Z, TRAVAR ECF, MANUTENÇÃO ECF, ECF TRAVADA.........</a:t>
            </a:r>
          </a:p>
        </p:txBody>
      </p:sp>
      <p:pic>
        <p:nvPicPr>
          <p:cNvPr id="4098" name="Picture 2" descr="Resultado de imagem para sinteg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16" y="1219189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SPED FIS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00" y="1230477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CUSTO BENEFÍCIO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95743"/>
              </p:ext>
            </p:extLst>
          </p:nvPr>
        </p:nvGraphicFramePr>
        <p:xfrm>
          <a:off x="467545" y="1196752"/>
          <a:ext cx="8280918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21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6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1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4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VANTAGEM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ECF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NFC-e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CUSTO DO EQUIPAMENTO:</a:t>
                      </a:r>
                      <a:r>
                        <a:rPr lang="pt-BR" sz="1000">
                          <a:effectLst/>
                        </a:rPr>
                        <a:t/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Dispensa de obrigatoriedade de compra de equipamento fiscal para emissão de NFC-e; possibilitando a compra de uma impressora não fiscal.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Custo médio: R$ 2.500,00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Custo médio: R$ 580,00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CUSTO COM LACRAÇÃO: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>Não exigência da figura do interventor técnico, sendo assim não tendo custo com o serviço de lacração e Taxas.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Custo Serv. de Lacração: R$ 275,00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>Custo Taxas R$ 235,00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/>
                      </a:r>
                      <a:br>
                        <a:rPr lang="pt-BR" sz="900" dirty="0">
                          <a:effectLst/>
                        </a:rPr>
                      </a:b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Não existe custo.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9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BUROCRACIAS E ROTINAS OPERACIONAIS: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Simplificação de obrigações acessórias (dispensa de redução Z, leitura X, mapa de caixa, aposição de lacres, registros em atestados de intervenção);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Leitura X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Redução Z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Leitura da Memória Fiscal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PAF – ECF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Livros e Atestados de intervenção.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são necessários esses procedimentos.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SINTEGRA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Só é possível cancelar o último Cupom Fiscal.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É possível cancelar qualquer NFC-e no prazo de 24 horas..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CANCELAMENTO DE DOCUMENTO FISCAL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É Necessário Gerar, Conferir e enviar o Sintegra mensalmente.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é necessário o envio do Sintegra.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ECONOMIA E PRATICIDADE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promove nenhum tipo de economia de papel.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Redução significativa dos gastos com papel com o envio de NFC-e por e-mail ou SMS para o cliente.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69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MODERNIDADE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Não possibilita.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Irá possibilitar muitos avanços, principalmente na tecnologia mobile.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Possibilidade de consulta em tempo real ou online de suas NFC-e no portal da SEFAZ;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R$ 3.010,00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R$ 580,00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9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272807" cy="6048672"/>
          </a:xfrm>
        </p:spPr>
      </p:pic>
    </p:spTree>
    <p:extLst>
      <p:ext uri="{BB962C8B-B14F-4D97-AF65-F5344CB8AC3E}">
        <p14:creationId xmlns:p14="http://schemas.microsoft.com/office/powerpoint/2010/main" val="41964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315409" cy="5266838"/>
          </a:xfrm>
        </p:spPr>
      </p:pic>
    </p:spTree>
    <p:extLst>
      <p:ext uri="{BB962C8B-B14F-4D97-AF65-F5344CB8AC3E}">
        <p14:creationId xmlns:p14="http://schemas.microsoft.com/office/powerpoint/2010/main" val="8396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582539" cy="5472608"/>
          </a:xfrm>
        </p:spPr>
      </p:pic>
    </p:spTree>
    <p:extLst>
      <p:ext uri="{BB962C8B-B14F-4D97-AF65-F5344CB8AC3E}">
        <p14:creationId xmlns:p14="http://schemas.microsoft.com/office/powerpoint/2010/main" val="3388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4" y="620688"/>
            <a:ext cx="8102032" cy="5505475"/>
          </a:xfrm>
        </p:spPr>
      </p:pic>
    </p:spTree>
    <p:extLst>
      <p:ext uri="{BB962C8B-B14F-4D97-AF65-F5344CB8AC3E}">
        <p14:creationId xmlns:p14="http://schemas.microsoft.com/office/powerpoint/2010/main" val="626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LIMITE NFC-e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Art. 543-Z-Z-D. A NFC-e deverá ser emitida com base em leiaute estabelecido no Manual de Orientação do Contribuinte - MOC, disponível na internet, no endereço www.nfe.fazenda.gov.br, por meio de software desenvolvido ou adquirido pelo contribuinte, observado o seguinte (Ajuste </a:t>
            </a:r>
            <a:r>
              <a:rPr lang="pt-BR" dirty="0" err="1"/>
              <a:t>Sinief</a:t>
            </a:r>
            <a:r>
              <a:rPr lang="pt-BR" dirty="0"/>
              <a:t> 19/2016):</a:t>
            </a:r>
          </a:p>
          <a:p>
            <a:pPr algn="just"/>
            <a:r>
              <a:rPr lang="pt-BR" dirty="0"/>
              <a:t>§ 3º É vedada a emissão da NFC-e, nas operações com valor igual ou superior duzentos mil reais, sendo obrigatória a emissão da NF-e.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35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7" y="332656"/>
            <a:ext cx="8078685" cy="5793507"/>
          </a:xfrm>
        </p:spPr>
      </p:pic>
    </p:spTree>
    <p:extLst>
      <p:ext uri="{BB962C8B-B14F-4D97-AF65-F5344CB8AC3E}">
        <p14:creationId xmlns:p14="http://schemas.microsoft.com/office/powerpoint/2010/main" val="5981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1" y="476672"/>
            <a:ext cx="8092357" cy="5649491"/>
          </a:xfrm>
        </p:spPr>
      </p:pic>
    </p:spTree>
    <p:extLst>
      <p:ext uri="{BB962C8B-B14F-4D97-AF65-F5344CB8AC3E}">
        <p14:creationId xmlns:p14="http://schemas.microsoft.com/office/powerpoint/2010/main" val="33362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3" y="332656"/>
            <a:ext cx="8055894" cy="6048672"/>
          </a:xfrm>
        </p:spPr>
      </p:pic>
    </p:spTree>
    <p:extLst>
      <p:ext uri="{BB962C8B-B14F-4D97-AF65-F5344CB8AC3E}">
        <p14:creationId xmlns:p14="http://schemas.microsoft.com/office/powerpoint/2010/main" val="29617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CONSIDERAÇÕES FINAIS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08912" cy="5514699"/>
          </a:xfrm>
        </p:spPr>
      </p:pic>
    </p:spTree>
    <p:extLst>
      <p:ext uri="{BB962C8B-B14F-4D97-AF65-F5344CB8AC3E}">
        <p14:creationId xmlns:p14="http://schemas.microsoft.com/office/powerpoint/2010/main" val="3923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Art. 543-Z-Z-G. A </a:t>
            </a:r>
            <a:r>
              <a:rPr lang="pt-BR" dirty="0" err="1"/>
              <a:t>Sefaz</a:t>
            </a:r>
            <a:r>
              <a:rPr lang="pt-BR" dirty="0"/>
              <a:t> analisará, antes de conceder a autorização de uso da NFC-e, no mínimo, os seguintes elementos:</a:t>
            </a:r>
          </a:p>
          <a:p>
            <a:pPr algn="just"/>
            <a:r>
              <a:rPr lang="pt-BR" dirty="0"/>
              <a:t>I - a regularidade fiscal do emitente;</a:t>
            </a:r>
          </a:p>
          <a:p>
            <a:pPr algn="just"/>
            <a:r>
              <a:rPr lang="pt-BR" dirty="0"/>
              <a:t>II - o credenciamento do emitente, para emissão de NFC-e;</a:t>
            </a:r>
          </a:p>
          <a:p>
            <a:pPr algn="just"/>
            <a:r>
              <a:rPr lang="pt-BR" dirty="0"/>
              <a:t>III - a autoria da assinatura do arquivo digital da NFC-e;</a:t>
            </a:r>
          </a:p>
          <a:p>
            <a:pPr algn="just"/>
            <a:r>
              <a:rPr lang="pt-BR" dirty="0"/>
              <a:t>IV - a integridade do arquivo digital da NFC-e;</a:t>
            </a:r>
          </a:p>
          <a:p>
            <a:pPr algn="just"/>
            <a:r>
              <a:rPr lang="pt-BR" dirty="0"/>
              <a:t>V - a observância ao leiaute do arquivo estabelecido no MOC; e</a:t>
            </a:r>
          </a:p>
          <a:p>
            <a:pPr algn="just"/>
            <a:r>
              <a:rPr lang="pt-BR" dirty="0"/>
              <a:t>VI - a numeração do documento.</a:t>
            </a:r>
          </a:p>
          <a:p>
            <a:pPr algn="just"/>
            <a:r>
              <a:rPr lang="pt-BR" dirty="0"/>
              <a:t>Parágrafo único. A autorização de uso poderá ser concedida pela </a:t>
            </a:r>
            <a:r>
              <a:rPr lang="pt-BR" dirty="0" err="1"/>
              <a:t>Sefaz</a:t>
            </a:r>
            <a:r>
              <a:rPr lang="pt-BR" dirty="0"/>
              <a:t>, por meio da infraestrutura tecnológica de outra unidade da Federação.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1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Art. 543-Z-Z-J. O emitente deverá manter a NFC-e em arquivo digital, sob sua guarda e responsabilidade, pelo prazo previsto para a guarda dos documentos fiscais, mesmo que fora da empresa, devendo ser disponibilizado para a </a:t>
            </a:r>
            <a:r>
              <a:rPr lang="pt-BR" dirty="0" err="1"/>
              <a:t>Sefaz</a:t>
            </a:r>
            <a:r>
              <a:rPr lang="pt-BR" dirty="0"/>
              <a:t> quando solicitado.</a:t>
            </a:r>
          </a:p>
          <a:p>
            <a:r>
              <a:rPr lang="pt-BR" dirty="0"/>
              <a:t>Parágrafo único. O emitente de NFC-e deverá guardar, pelo prazo previsto para a guarda dos documentos fiscais, o </a:t>
            </a:r>
            <a:r>
              <a:rPr lang="pt-BR" dirty="0" err="1"/>
              <a:t>Danfe</a:t>
            </a:r>
            <a:r>
              <a:rPr lang="pt-BR" dirty="0"/>
              <a:t>-NFC-e que acompanhou o retorno de mercadoria não entregue ao destinatário e que contenha o motivo do fato em seu verso.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90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500" dirty="0"/>
              <a:t>Art. 543-Z-Z-T. O contribuinte que emita exclusivamente NFC-e fica desobrigado da geração, transmissão e manutenção dos arquivos de que trata o caput do art. 703 e seu § 5º, relativos ao Convênio ICMS 57/95.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3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CONVÊNIO ICMS 57/95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Dispõe sobre a emissão de documentos fiscais e a escrituração de livros fiscais por contribuinte usuário de sistema eletrônico de processamento de dados.</a:t>
            </a:r>
          </a:p>
        </p:txBody>
      </p:sp>
    </p:spTree>
    <p:extLst>
      <p:ext uri="{BB962C8B-B14F-4D97-AF65-F5344CB8AC3E}">
        <p14:creationId xmlns:p14="http://schemas.microsoft.com/office/powerpoint/2010/main" val="14778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1768</Words>
  <Application>Microsoft Office PowerPoint</Application>
  <PresentationFormat>Apresentação na tela (4:3)</PresentationFormat>
  <Paragraphs>153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Apresentação do PowerPoint</vt:lpstr>
      <vt:lpstr>Apresentação do PowerPoint</vt:lpstr>
      <vt:lpstr>NFCE – O que é?</vt:lpstr>
      <vt:lpstr>DECRETO 4.103-R</vt:lpstr>
      <vt:lpstr>LIMITE NFC-e</vt:lpstr>
      <vt:lpstr>Apresentação do PowerPoint</vt:lpstr>
      <vt:lpstr>Apresentação do PowerPoint</vt:lpstr>
      <vt:lpstr>Apresentação do PowerPoint</vt:lpstr>
      <vt:lpstr> CONVÊNIO ICMS 57/95 </vt:lpstr>
      <vt:lpstr>Seção III Das Condições para Utilização do Sistema </vt:lpstr>
      <vt:lpstr>Apresentação do PowerPoint</vt:lpstr>
      <vt:lpstr>SINTEGRA</vt:lpstr>
      <vt:lpstr>RESPOSTAS SEFAZ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BENEFÍCIOS - LOJISTA</vt:lpstr>
      <vt:lpstr>BENEFÍCIOS - CONSUMIDOR</vt:lpstr>
      <vt:lpstr>BENEFÍCIOS - FISCO</vt:lpstr>
      <vt:lpstr>ADESÃO</vt:lpstr>
      <vt:lpstr>Apresentação do PowerPoint</vt:lpstr>
      <vt:lpstr>DANFE Documento Auxiliar da Nota Fiscal Eletrônica</vt:lpstr>
      <vt:lpstr>Validação</vt:lpstr>
      <vt:lpstr>EMITINDO NFC-e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NFC-e CONCLUÍDO</vt:lpstr>
      <vt:lpstr>VÍDEO</vt:lpstr>
      <vt:lpstr>CONTINGÊNCIA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ENVIO CONSUMIDOR</vt:lpstr>
      <vt:lpstr>ENVIO FISCO / CONTABILIDADE</vt:lpstr>
      <vt:lpstr>CUSTO BENEFÍCIO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Castro</dc:creator>
  <cp:lastModifiedBy>rayrianne.liberato</cp:lastModifiedBy>
  <cp:revision>57</cp:revision>
  <dcterms:created xsi:type="dcterms:W3CDTF">2017-07-06T10:38:37Z</dcterms:created>
  <dcterms:modified xsi:type="dcterms:W3CDTF">2017-08-25T18:14:24Z</dcterms:modified>
</cp:coreProperties>
</file>